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Navigating Sustainability in Asia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Integrated One-Class Teaching Deck</a:t>
            </a:r>
          </a:p>
          <a:p>
            <a:r>
              <a:t>MBA • EMBA • Executive Education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Institutions Matter More Than Intentions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2026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sz="2400" dirty="0"/>
              <a:t>Good intentions do not guarantee outcomes</a:t>
            </a:r>
          </a:p>
          <a:p>
            <a:pPr>
              <a:lnSpc>
                <a:spcPct val="200000"/>
              </a:lnSpc>
            </a:pPr>
            <a:r>
              <a:rPr sz="2400" dirty="0"/>
              <a:t>Institutional context shapes incentives</a:t>
            </a:r>
          </a:p>
          <a:p>
            <a:pPr>
              <a:lnSpc>
                <a:spcPct val="200000"/>
              </a:lnSpc>
            </a:pPr>
            <a:r>
              <a:rPr sz="2400" dirty="0"/>
              <a:t>ESG strategies must fit real systems</a:t>
            </a:r>
          </a:p>
          <a:p>
            <a:pPr>
              <a:lnSpc>
                <a:spcPct val="200000"/>
              </a:lnSpc>
            </a:pPr>
            <a:r>
              <a:rPr sz="2400" dirty="0"/>
              <a:t>One-size-fits-all frameworks fail</a:t>
            </a:r>
          </a:p>
          <a:p>
            <a:pPr>
              <a:lnSpc>
                <a:spcPct val="200000"/>
              </a:lnSpc>
            </a:pPr>
            <a:r>
              <a:rPr sz="2400" dirty="0"/>
              <a:t>Working within systems delivers results</a:t>
            </a:r>
          </a:p>
          <a:p>
            <a:pPr>
              <a:lnSpc>
                <a:spcPct val="200000"/>
              </a:lnSpc>
            </a:pPr>
            <a:r>
              <a:rPr sz="2400" dirty="0"/>
              <a:t>Fluency beats moral absolutism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Environmental Issues in Asia Are Primarily Operational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4203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Environmental risks directly disrupt operations and supply chains</a:t>
            </a:r>
          </a:p>
          <a:p>
            <a:pPr>
              <a:lnSpc>
                <a:spcPct val="150000"/>
              </a:lnSpc>
            </a:pPr>
            <a:r>
              <a:rPr sz="2400" dirty="0"/>
              <a:t>Flooding, heat stress, and water scarcity affect production continuity</a:t>
            </a:r>
          </a:p>
          <a:p>
            <a:pPr>
              <a:lnSpc>
                <a:spcPct val="150000"/>
              </a:lnSpc>
            </a:pPr>
            <a:r>
              <a:rPr sz="2400" dirty="0"/>
              <a:t>Energy reliability is a critical constraint in many markets</a:t>
            </a:r>
          </a:p>
          <a:p>
            <a:pPr>
              <a:lnSpc>
                <a:spcPct val="150000"/>
              </a:lnSpc>
            </a:pPr>
            <a:r>
              <a:rPr sz="2400" dirty="0"/>
              <a:t>Adaptation is as important as mitigation</a:t>
            </a:r>
          </a:p>
          <a:p>
            <a:pPr>
              <a:lnSpc>
                <a:spcPct val="150000"/>
              </a:lnSpc>
            </a:pPr>
            <a:r>
              <a:rPr sz="2400" dirty="0"/>
              <a:t>Operational preparedness creates resilience advantages</a:t>
            </a:r>
          </a:p>
          <a:p>
            <a:pPr>
              <a:lnSpc>
                <a:spcPct val="150000"/>
              </a:lnSpc>
            </a:pPr>
            <a:r>
              <a:rPr sz="2400" dirty="0"/>
              <a:t>Investors should assess physical risk readiness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Carbon Reduction Is Necessary but Not Sufficient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Net-zero targets are increasingly common</a:t>
            </a:r>
          </a:p>
          <a:p>
            <a:pPr>
              <a:lnSpc>
                <a:spcPct val="150000"/>
              </a:lnSpc>
            </a:pPr>
            <a:r>
              <a:rPr sz="2400" dirty="0"/>
              <a:t>Ambition often exceeds execution capability</a:t>
            </a:r>
          </a:p>
          <a:p>
            <a:pPr>
              <a:lnSpc>
                <a:spcPct val="150000"/>
              </a:lnSpc>
            </a:pPr>
            <a:r>
              <a:rPr sz="2400" dirty="0"/>
              <a:t>Transition pathways differ by market and sector</a:t>
            </a:r>
          </a:p>
          <a:p>
            <a:pPr>
              <a:lnSpc>
                <a:spcPct val="150000"/>
              </a:lnSpc>
            </a:pPr>
            <a:r>
              <a:rPr sz="2400" dirty="0"/>
              <a:t>Heavy industry faces structural constraints</a:t>
            </a:r>
          </a:p>
          <a:p>
            <a:pPr>
              <a:lnSpc>
                <a:spcPct val="150000"/>
              </a:lnSpc>
            </a:pPr>
            <a:r>
              <a:rPr sz="2400" dirty="0"/>
              <a:t>Interim milestones matter for credibility</a:t>
            </a:r>
          </a:p>
          <a:p>
            <a:pPr>
              <a:lnSpc>
                <a:spcPct val="150000"/>
              </a:lnSpc>
            </a:pPr>
            <a:r>
              <a:rPr sz="2400" dirty="0"/>
              <a:t>Execution determines trust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Social Risks Are Often Hidden in Supply Chains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 err="1"/>
              <a:t>Labour</a:t>
            </a:r>
            <a:r>
              <a:rPr sz="2400" dirty="0"/>
              <a:t> risks sit beyond direct employees</a:t>
            </a:r>
          </a:p>
          <a:p>
            <a:pPr>
              <a:lnSpc>
                <a:spcPct val="150000"/>
              </a:lnSpc>
            </a:pPr>
            <a:r>
              <a:rPr sz="2400" dirty="0"/>
              <a:t>Migrant and subcontracted </a:t>
            </a:r>
            <a:r>
              <a:rPr sz="2400" dirty="0" err="1"/>
              <a:t>labour</a:t>
            </a:r>
            <a:r>
              <a:rPr sz="2400" dirty="0"/>
              <a:t> complicates oversight</a:t>
            </a:r>
          </a:p>
          <a:p>
            <a:pPr>
              <a:lnSpc>
                <a:spcPct val="150000"/>
              </a:lnSpc>
            </a:pPr>
            <a:r>
              <a:rPr sz="2400" dirty="0"/>
              <a:t>Issues surface during crises rather than audits</a:t>
            </a:r>
          </a:p>
          <a:p>
            <a:pPr>
              <a:lnSpc>
                <a:spcPct val="150000"/>
              </a:lnSpc>
            </a:pPr>
            <a:r>
              <a:rPr sz="2400" dirty="0"/>
              <a:t>Audits alone rarely detect systemic problems</a:t>
            </a:r>
          </a:p>
          <a:p>
            <a:pPr>
              <a:lnSpc>
                <a:spcPct val="150000"/>
              </a:lnSpc>
            </a:pPr>
            <a:r>
              <a:rPr sz="2400" dirty="0"/>
              <a:t>Buyer incentives shape outcomes</a:t>
            </a:r>
          </a:p>
          <a:p>
            <a:pPr>
              <a:lnSpc>
                <a:spcPct val="150000"/>
              </a:lnSpc>
            </a:pPr>
            <a:r>
              <a:rPr sz="2400" dirty="0"/>
              <a:t>Long-term supplier engagement is critical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Why Social Issues Escalate Quickly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0829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International NGOs and media amplify issues</a:t>
            </a:r>
          </a:p>
          <a:p>
            <a:pPr>
              <a:lnSpc>
                <a:spcPct val="150000"/>
              </a:lnSpc>
            </a:pPr>
            <a:r>
              <a:rPr sz="2400" dirty="0"/>
              <a:t>Reputational risk spreads across global brands</a:t>
            </a:r>
          </a:p>
          <a:p>
            <a:pPr>
              <a:lnSpc>
                <a:spcPct val="150000"/>
              </a:lnSpc>
            </a:pPr>
            <a:r>
              <a:rPr sz="2400" dirty="0"/>
              <a:t>Regulatory response often lags expectations</a:t>
            </a:r>
          </a:p>
          <a:p>
            <a:pPr>
              <a:lnSpc>
                <a:spcPct val="150000"/>
              </a:lnSpc>
            </a:pPr>
            <a:r>
              <a:rPr sz="2400" dirty="0"/>
              <a:t>Investor scrutiny increases during crises</a:t>
            </a:r>
          </a:p>
          <a:p>
            <a:pPr>
              <a:lnSpc>
                <a:spcPct val="150000"/>
              </a:lnSpc>
            </a:pPr>
            <a:r>
              <a:rPr sz="2400" dirty="0"/>
              <a:t>Response speed shapes outcomes</a:t>
            </a:r>
          </a:p>
          <a:p>
            <a:pPr>
              <a:lnSpc>
                <a:spcPct val="150000"/>
              </a:lnSpc>
            </a:pPr>
            <a:r>
              <a:rPr sz="2400" dirty="0"/>
              <a:t>Preparedness determines value impact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Governance Is the Binding Constraint for ESG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Governance quality determines ESG delivery</a:t>
            </a:r>
          </a:p>
          <a:p>
            <a:pPr>
              <a:lnSpc>
                <a:spcPct val="150000"/>
              </a:lnSpc>
            </a:pPr>
            <a:r>
              <a:rPr sz="2400" dirty="0"/>
              <a:t>Ownership concentration affects accountability</a:t>
            </a:r>
          </a:p>
          <a:p>
            <a:pPr>
              <a:lnSpc>
                <a:spcPct val="150000"/>
              </a:lnSpc>
            </a:pPr>
            <a:r>
              <a:rPr sz="2400" dirty="0"/>
              <a:t>Boards may lack independence or influence</a:t>
            </a:r>
          </a:p>
          <a:p>
            <a:pPr>
              <a:lnSpc>
                <a:spcPct val="150000"/>
              </a:lnSpc>
            </a:pPr>
            <a:r>
              <a:rPr sz="2400" dirty="0"/>
              <a:t>Formal structures may mask real power</a:t>
            </a:r>
          </a:p>
          <a:p>
            <a:pPr>
              <a:lnSpc>
                <a:spcPct val="150000"/>
              </a:lnSpc>
            </a:pPr>
            <a:r>
              <a:rPr sz="2400" dirty="0"/>
              <a:t>Weak governance amplifies other risks</a:t>
            </a:r>
          </a:p>
          <a:p>
            <a:pPr>
              <a:lnSpc>
                <a:spcPct val="150000"/>
              </a:lnSpc>
            </a:pPr>
            <a:r>
              <a:rPr sz="2400" dirty="0"/>
              <a:t>Investors focus on governance first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Why Disclosure Alone Does Not Solve ESG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Disclosure improves transparency but not </a:t>
            </a:r>
            <a:r>
              <a:rPr sz="2400" dirty="0" err="1"/>
              <a:t>behaviour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Enforcement capacity varies widely</a:t>
            </a:r>
          </a:p>
          <a:p>
            <a:pPr>
              <a:lnSpc>
                <a:spcPct val="150000"/>
              </a:lnSpc>
            </a:pPr>
            <a:r>
              <a:rPr sz="2400" dirty="0"/>
              <a:t>Formal compliance can mask weak outcomes</a:t>
            </a:r>
          </a:p>
          <a:p>
            <a:pPr>
              <a:lnSpc>
                <a:spcPct val="150000"/>
              </a:lnSpc>
            </a:pPr>
            <a:r>
              <a:rPr sz="2400" dirty="0"/>
              <a:t>Metrics can obscure execution gaps</a:t>
            </a:r>
          </a:p>
          <a:p>
            <a:pPr>
              <a:lnSpc>
                <a:spcPct val="150000"/>
              </a:lnSpc>
            </a:pPr>
            <a:r>
              <a:rPr sz="2400" dirty="0"/>
              <a:t>Governance and incentives matter more</a:t>
            </a:r>
          </a:p>
          <a:p>
            <a:pPr>
              <a:lnSpc>
                <a:spcPct val="150000"/>
              </a:lnSpc>
            </a:pPr>
            <a:r>
              <a:rPr sz="2400" dirty="0"/>
              <a:t>Assessment must go beyond reported data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ESG Performance Reflects Capability, Not Just Commitment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7009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Leading firms invest in systems and controls</a:t>
            </a:r>
          </a:p>
          <a:p>
            <a:pPr>
              <a:lnSpc>
                <a:spcPct val="150000"/>
              </a:lnSpc>
            </a:pPr>
            <a:r>
              <a:rPr sz="2400" dirty="0"/>
              <a:t>Sustainability is integrated into strategy</a:t>
            </a:r>
          </a:p>
          <a:p>
            <a:pPr>
              <a:lnSpc>
                <a:spcPct val="150000"/>
              </a:lnSpc>
            </a:pPr>
            <a:r>
              <a:rPr sz="2400" dirty="0"/>
              <a:t>Board oversight is critical</a:t>
            </a:r>
          </a:p>
          <a:p>
            <a:pPr>
              <a:lnSpc>
                <a:spcPct val="150000"/>
              </a:lnSpc>
            </a:pPr>
            <a:r>
              <a:rPr sz="2400" dirty="0"/>
              <a:t>Capability building takes time and capital</a:t>
            </a:r>
          </a:p>
          <a:p>
            <a:pPr>
              <a:lnSpc>
                <a:spcPct val="150000"/>
              </a:lnSpc>
            </a:pPr>
            <a:r>
              <a:rPr sz="2400" dirty="0"/>
              <a:t>Progress beats aspiration</a:t>
            </a:r>
          </a:p>
          <a:p>
            <a:pPr>
              <a:lnSpc>
                <a:spcPct val="150000"/>
              </a:lnSpc>
            </a:pPr>
            <a:r>
              <a:rPr sz="2400" dirty="0"/>
              <a:t>Execution drives long-term value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How Investors Actually Assess ESG Risk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Investors focus on downside risk and resilience</a:t>
            </a:r>
          </a:p>
          <a:p>
            <a:pPr>
              <a:lnSpc>
                <a:spcPct val="150000"/>
              </a:lnSpc>
            </a:pPr>
            <a:r>
              <a:rPr sz="2400" dirty="0"/>
              <a:t>Governance quality is the primary filter</a:t>
            </a:r>
          </a:p>
          <a:p>
            <a:pPr>
              <a:lnSpc>
                <a:spcPct val="150000"/>
              </a:lnSpc>
            </a:pPr>
            <a:r>
              <a:rPr sz="2400" dirty="0"/>
              <a:t>Policy and regulatory risk are priced explicitly</a:t>
            </a:r>
          </a:p>
          <a:p>
            <a:pPr>
              <a:lnSpc>
                <a:spcPct val="150000"/>
              </a:lnSpc>
            </a:pPr>
            <a:r>
              <a:rPr sz="2400" dirty="0"/>
              <a:t>Disclosure is a starting point, not an endpoint</a:t>
            </a:r>
          </a:p>
          <a:p>
            <a:pPr>
              <a:lnSpc>
                <a:spcPct val="150000"/>
              </a:lnSpc>
            </a:pPr>
            <a:r>
              <a:rPr sz="2400" dirty="0"/>
              <a:t>Track record and responsiveness matter most</a:t>
            </a:r>
          </a:p>
          <a:p>
            <a:pPr>
              <a:lnSpc>
                <a:spcPct val="150000"/>
              </a:lnSpc>
            </a:pPr>
            <a:r>
              <a:rPr sz="2400" dirty="0"/>
              <a:t>Policy-aligned differs from policy-dependent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Stewardship in Asia Looks Different from the West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Private, relationship-based engagement dominates</a:t>
            </a:r>
          </a:p>
          <a:p>
            <a:pPr>
              <a:lnSpc>
                <a:spcPct val="150000"/>
              </a:lnSpc>
            </a:pPr>
            <a:r>
              <a:rPr sz="2400" dirty="0"/>
              <a:t>Escalation is gradual rather than confrontational</a:t>
            </a:r>
          </a:p>
          <a:p>
            <a:pPr>
              <a:lnSpc>
                <a:spcPct val="150000"/>
              </a:lnSpc>
            </a:pPr>
            <a:r>
              <a:rPr sz="2400" dirty="0"/>
              <a:t>Voting is used selectively</a:t>
            </a:r>
          </a:p>
          <a:p>
            <a:pPr>
              <a:lnSpc>
                <a:spcPct val="150000"/>
              </a:lnSpc>
            </a:pPr>
            <a:r>
              <a:rPr sz="2400" dirty="0"/>
              <a:t>Coalitions increase leverage but require trust</a:t>
            </a:r>
          </a:p>
          <a:p>
            <a:pPr>
              <a:lnSpc>
                <a:spcPct val="150000"/>
              </a:lnSpc>
            </a:pPr>
            <a:r>
              <a:rPr sz="2400" dirty="0"/>
              <a:t>Cultural sensitivity affects outcomes</a:t>
            </a:r>
          </a:p>
          <a:p>
            <a:pPr>
              <a:lnSpc>
                <a:spcPct val="150000"/>
              </a:lnSpc>
            </a:pPr>
            <a:r>
              <a:rPr sz="2400" dirty="0"/>
              <a:t>Patience and consistency drive results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Why Asia Matters for Sustainability and Capital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sz="2400" dirty="0"/>
              <a:t>Asia drives global growth, emissions and infrastructure investment</a:t>
            </a:r>
          </a:p>
          <a:p>
            <a:r>
              <a:rPr sz="2400" dirty="0"/>
              <a:t>Sustainability risks are produced and amplified in Asian supply chains</a:t>
            </a:r>
          </a:p>
          <a:p>
            <a:r>
              <a:rPr sz="2400" dirty="0"/>
              <a:t>Capital markets in Asia are structurally different from Western markets</a:t>
            </a:r>
          </a:p>
          <a:p>
            <a:r>
              <a:rPr sz="2400" dirty="0"/>
              <a:t>ESG outcomes depend on institutions and power, not intent alone</a:t>
            </a:r>
          </a:p>
          <a:p>
            <a:r>
              <a:rPr sz="2400" dirty="0"/>
              <a:t>Understanding Asia is essential for investors and leaders</a:t>
            </a:r>
          </a:p>
          <a:p>
            <a:r>
              <a:rPr sz="2400" dirty="0"/>
              <a:t>This session focuses on how sustainability actually works in Asia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When Shareholder Activism Works and When It Fails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Activism works best where institutions are strong</a:t>
            </a:r>
          </a:p>
          <a:p>
            <a:pPr>
              <a:lnSpc>
                <a:spcPct val="150000"/>
              </a:lnSpc>
            </a:pPr>
            <a:r>
              <a:rPr sz="2400" dirty="0"/>
              <a:t>Japan shows engagement-driven reform</a:t>
            </a:r>
          </a:p>
          <a:p>
            <a:pPr>
              <a:lnSpc>
                <a:spcPct val="150000"/>
              </a:lnSpc>
            </a:pPr>
            <a:r>
              <a:rPr sz="2400" dirty="0"/>
              <a:t>Korea sees incremental, contested change</a:t>
            </a:r>
          </a:p>
          <a:p>
            <a:pPr>
              <a:lnSpc>
                <a:spcPct val="150000"/>
              </a:lnSpc>
            </a:pPr>
            <a:r>
              <a:rPr sz="2400" dirty="0"/>
              <a:t>China constrains activism structurally</a:t>
            </a:r>
          </a:p>
          <a:p>
            <a:pPr>
              <a:lnSpc>
                <a:spcPct val="150000"/>
              </a:lnSpc>
            </a:pPr>
            <a:r>
              <a:rPr sz="2400" dirty="0"/>
              <a:t>Public campaigns can backfire</a:t>
            </a:r>
          </a:p>
          <a:p>
            <a:pPr>
              <a:lnSpc>
                <a:spcPct val="150000"/>
              </a:lnSpc>
            </a:pPr>
            <a:r>
              <a:rPr sz="2400" dirty="0"/>
              <a:t>Tactics must fit context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Boards in Asia Operate Under Distinct 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Board composition reflects ownership realities</a:t>
            </a:r>
          </a:p>
          <a:p>
            <a:pPr>
              <a:lnSpc>
                <a:spcPct val="150000"/>
              </a:lnSpc>
            </a:pPr>
            <a:r>
              <a:rPr sz="2400" dirty="0"/>
              <a:t>Independence does not equal influence</a:t>
            </a:r>
          </a:p>
          <a:p>
            <a:pPr>
              <a:lnSpc>
                <a:spcPct val="150000"/>
              </a:lnSpc>
            </a:pPr>
            <a:r>
              <a:rPr sz="2400" dirty="0"/>
              <a:t>Consensus cultures slow decisions</a:t>
            </a:r>
          </a:p>
          <a:p>
            <a:pPr>
              <a:lnSpc>
                <a:spcPct val="150000"/>
              </a:lnSpc>
            </a:pPr>
            <a:r>
              <a:rPr sz="2400" dirty="0"/>
              <a:t>Deference to controllers is common</a:t>
            </a:r>
          </a:p>
          <a:p>
            <a:pPr>
              <a:lnSpc>
                <a:spcPct val="150000"/>
              </a:lnSpc>
            </a:pPr>
            <a:r>
              <a:rPr sz="2400" dirty="0"/>
              <a:t>Oversight may be informal</a:t>
            </a:r>
          </a:p>
          <a:p>
            <a:pPr>
              <a:lnSpc>
                <a:spcPct val="150000"/>
              </a:lnSpc>
            </a:pPr>
            <a:r>
              <a:rPr sz="2400" dirty="0"/>
              <a:t>Understanding dynamics is critical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The Board’s Role in Sustainability Oversight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Boards hold ultimate responsibility for long-term risk</a:t>
            </a:r>
          </a:p>
          <a:p>
            <a:pPr>
              <a:lnSpc>
                <a:spcPct val="150000"/>
              </a:lnSpc>
            </a:pPr>
            <a:r>
              <a:rPr sz="2400" dirty="0"/>
              <a:t>Climate and social risks fall under fiduciary duty</a:t>
            </a:r>
          </a:p>
          <a:p>
            <a:pPr>
              <a:lnSpc>
                <a:spcPct val="150000"/>
              </a:lnSpc>
            </a:pPr>
            <a:r>
              <a:rPr sz="2400" dirty="0"/>
              <a:t>Sustainability must link to enterprise risk</a:t>
            </a:r>
          </a:p>
          <a:p>
            <a:pPr>
              <a:lnSpc>
                <a:spcPct val="150000"/>
              </a:lnSpc>
            </a:pPr>
            <a:r>
              <a:rPr sz="2400" dirty="0"/>
              <a:t>Data and expertise enable oversight</a:t>
            </a:r>
          </a:p>
          <a:p>
            <a:pPr>
              <a:lnSpc>
                <a:spcPct val="150000"/>
              </a:lnSpc>
            </a:pPr>
            <a:r>
              <a:rPr sz="2400" dirty="0"/>
              <a:t>Symbolic committees are insufficient</a:t>
            </a:r>
          </a:p>
          <a:p>
            <a:pPr>
              <a:lnSpc>
                <a:spcPct val="150000"/>
              </a:lnSpc>
            </a:pPr>
            <a:r>
              <a:rPr sz="2400" dirty="0"/>
              <a:t>Board engagement signals seriousness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Case Insight: SK </a:t>
            </a:r>
            <a:r>
              <a:rPr sz="3600" dirty="0" err="1"/>
              <a:t>hynix</a:t>
            </a:r>
            <a:r>
              <a:rPr sz="3600" dirty="0"/>
              <a:t> and Stewardship-Driven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Reform emerged through sustained engagement</a:t>
            </a:r>
          </a:p>
          <a:p>
            <a:pPr>
              <a:lnSpc>
                <a:spcPct val="150000"/>
              </a:lnSpc>
            </a:pPr>
            <a:r>
              <a:rPr sz="2400" dirty="0"/>
              <a:t>Change was incremental, not disruptive</a:t>
            </a:r>
          </a:p>
          <a:p>
            <a:pPr>
              <a:lnSpc>
                <a:spcPct val="150000"/>
              </a:lnSpc>
            </a:pPr>
            <a:r>
              <a:rPr sz="2400" dirty="0"/>
              <a:t>Board oversight improved over time</a:t>
            </a:r>
          </a:p>
          <a:p>
            <a:pPr>
              <a:lnSpc>
                <a:spcPct val="150000"/>
              </a:lnSpc>
            </a:pPr>
            <a:r>
              <a:rPr sz="2400" dirty="0"/>
              <a:t>ESG performance followed governance reform</a:t>
            </a:r>
          </a:p>
          <a:p>
            <a:pPr>
              <a:lnSpc>
                <a:spcPct val="150000"/>
              </a:lnSpc>
            </a:pPr>
            <a:r>
              <a:rPr sz="2400" dirty="0"/>
              <a:t>Trust-based engagement proved effective</a:t>
            </a:r>
          </a:p>
          <a:p>
            <a:pPr>
              <a:lnSpc>
                <a:spcPct val="150000"/>
              </a:lnSpc>
            </a:pPr>
            <a:r>
              <a:rPr sz="2400" dirty="0"/>
              <a:t>Illustrates limits and potential of stewardship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Case Insight: Chaebol Governance Trade-Offs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Control enables long-term investment</a:t>
            </a:r>
          </a:p>
          <a:p>
            <a:pPr>
              <a:lnSpc>
                <a:spcPct val="150000"/>
              </a:lnSpc>
            </a:pPr>
            <a:r>
              <a:rPr sz="2400" dirty="0"/>
              <a:t>It limits minority influence</a:t>
            </a:r>
          </a:p>
          <a:p>
            <a:pPr>
              <a:lnSpc>
                <a:spcPct val="150000"/>
              </a:lnSpc>
            </a:pPr>
            <a:r>
              <a:rPr sz="2400" dirty="0"/>
              <a:t>ESG reframes governance discussions</a:t>
            </a:r>
          </a:p>
          <a:p>
            <a:pPr>
              <a:lnSpc>
                <a:spcPct val="150000"/>
              </a:lnSpc>
            </a:pPr>
            <a:r>
              <a:rPr sz="2400" dirty="0"/>
              <a:t>Reform is negotiated, not imposed</a:t>
            </a:r>
          </a:p>
          <a:p>
            <a:pPr>
              <a:lnSpc>
                <a:spcPct val="150000"/>
              </a:lnSpc>
            </a:pPr>
            <a:r>
              <a:rPr sz="2400" dirty="0"/>
              <a:t>Progress varies within groups</a:t>
            </a:r>
          </a:p>
          <a:p>
            <a:pPr>
              <a:lnSpc>
                <a:spcPct val="150000"/>
              </a:lnSpc>
            </a:pPr>
            <a:r>
              <a:rPr sz="2400" dirty="0"/>
              <a:t>Governance evolution is gradual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Managing Regulatory and Policy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Regulation serves multiple objectives</a:t>
            </a:r>
          </a:p>
          <a:p>
            <a:pPr>
              <a:lnSpc>
                <a:spcPct val="150000"/>
              </a:lnSpc>
            </a:pPr>
            <a:r>
              <a:rPr sz="2400" dirty="0"/>
              <a:t>Policy alignment can create advantage or risk</a:t>
            </a:r>
          </a:p>
          <a:p>
            <a:pPr>
              <a:lnSpc>
                <a:spcPct val="150000"/>
              </a:lnSpc>
            </a:pPr>
            <a:r>
              <a:rPr sz="2400" dirty="0"/>
              <a:t>Sudden intervention reshapes outcomes</a:t>
            </a:r>
          </a:p>
          <a:p>
            <a:pPr>
              <a:lnSpc>
                <a:spcPct val="150000"/>
              </a:lnSpc>
            </a:pPr>
            <a:r>
              <a:rPr sz="2400" dirty="0"/>
              <a:t>Predictability matters more than </a:t>
            </a:r>
            <a:r>
              <a:rPr sz="2400" dirty="0" err="1"/>
              <a:t>liberalisation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Regulatory risk must be priced</a:t>
            </a:r>
          </a:p>
          <a:p>
            <a:pPr>
              <a:lnSpc>
                <a:spcPct val="150000"/>
              </a:lnSpc>
            </a:pPr>
            <a:r>
              <a:rPr sz="2400" dirty="0"/>
              <a:t>Strategic flexibility is essential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Why Case-Based Learning Matters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Many sustainability dilemmas lack clear right answers</a:t>
            </a:r>
          </a:p>
          <a:p>
            <a:pPr>
              <a:lnSpc>
                <a:spcPct val="150000"/>
              </a:lnSpc>
            </a:pPr>
            <a:r>
              <a:rPr sz="2400" dirty="0"/>
              <a:t>Outcomes depend on context and sequencing</a:t>
            </a:r>
          </a:p>
          <a:p>
            <a:pPr>
              <a:lnSpc>
                <a:spcPct val="150000"/>
              </a:lnSpc>
            </a:pPr>
            <a:r>
              <a:rPr sz="2400" dirty="0"/>
              <a:t>Cases surface trade-offs hidden in frameworks</a:t>
            </a:r>
          </a:p>
          <a:p>
            <a:pPr>
              <a:lnSpc>
                <a:spcPct val="150000"/>
              </a:lnSpc>
            </a:pPr>
            <a:r>
              <a:rPr sz="2400" dirty="0"/>
              <a:t>Students experience uncertainty and constraint</a:t>
            </a:r>
          </a:p>
          <a:p>
            <a:pPr>
              <a:lnSpc>
                <a:spcPct val="150000"/>
              </a:lnSpc>
            </a:pPr>
            <a:r>
              <a:rPr sz="2400" dirty="0"/>
              <a:t>Asia cases expose limits of global templates</a:t>
            </a:r>
          </a:p>
          <a:p>
            <a:pPr>
              <a:lnSpc>
                <a:spcPct val="150000"/>
              </a:lnSpc>
            </a:pPr>
            <a:r>
              <a:rPr sz="2400" dirty="0"/>
              <a:t>Judgement matters more than technical rules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Case Insight: BYD and Sustainability as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Climate transition treated as growth opportunity</a:t>
            </a:r>
          </a:p>
          <a:p>
            <a:pPr>
              <a:lnSpc>
                <a:spcPct val="150000"/>
              </a:lnSpc>
            </a:pPr>
            <a:r>
              <a:rPr sz="2400" dirty="0"/>
              <a:t>Vertical integration strengthened execution</a:t>
            </a:r>
          </a:p>
          <a:p>
            <a:pPr>
              <a:lnSpc>
                <a:spcPct val="150000"/>
              </a:lnSpc>
            </a:pPr>
            <a:r>
              <a:rPr sz="2400" dirty="0"/>
              <a:t>Policy alignment accelerated scale</a:t>
            </a:r>
          </a:p>
          <a:p>
            <a:pPr>
              <a:lnSpc>
                <a:spcPct val="150000"/>
              </a:lnSpc>
            </a:pPr>
            <a:r>
              <a:rPr sz="2400" dirty="0"/>
              <a:t>Dependency risk increased with expansion</a:t>
            </a:r>
          </a:p>
          <a:p>
            <a:pPr>
              <a:lnSpc>
                <a:spcPct val="150000"/>
              </a:lnSpc>
            </a:pPr>
            <a:r>
              <a:rPr sz="2400" dirty="0"/>
              <a:t>Governance becomes critical globally</a:t>
            </a:r>
          </a:p>
          <a:p>
            <a:pPr>
              <a:lnSpc>
                <a:spcPct val="150000"/>
              </a:lnSpc>
            </a:pPr>
            <a:r>
              <a:rPr sz="2400" dirty="0"/>
              <a:t>Sustainability created competitive advantage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Case Insight: TSMC and Systemic Resilience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7556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Operational continuity is central to sustainability</a:t>
            </a:r>
          </a:p>
          <a:p>
            <a:pPr>
              <a:lnSpc>
                <a:spcPct val="150000"/>
              </a:lnSpc>
            </a:pPr>
            <a:r>
              <a:rPr sz="2400" dirty="0"/>
              <a:t>Water and energy are strategic constraints</a:t>
            </a:r>
          </a:p>
          <a:p>
            <a:pPr>
              <a:lnSpc>
                <a:spcPct val="150000"/>
              </a:lnSpc>
            </a:pPr>
            <a:r>
              <a:rPr sz="2400" dirty="0"/>
              <a:t>Geopolitical risk shapes capital allocation</a:t>
            </a:r>
          </a:p>
          <a:p>
            <a:pPr>
              <a:lnSpc>
                <a:spcPct val="150000"/>
              </a:lnSpc>
            </a:pPr>
            <a:r>
              <a:rPr sz="2400" dirty="0"/>
              <a:t>Efficiency balanced against redundancy</a:t>
            </a:r>
          </a:p>
          <a:p>
            <a:pPr>
              <a:lnSpc>
                <a:spcPct val="150000"/>
              </a:lnSpc>
            </a:pPr>
            <a:r>
              <a:rPr sz="2400" dirty="0"/>
              <a:t>Governance expectations rise with importance</a:t>
            </a:r>
          </a:p>
          <a:p>
            <a:pPr>
              <a:lnSpc>
                <a:spcPct val="150000"/>
              </a:lnSpc>
            </a:pPr>
            <a:r>
              <a:rPr sz="2400" dirty="0"/>
              <a:t>Sustainability equals continuity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Case Insight: ASEAN Supply Chains and Hidden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Fragmented regulation across markets</a:t>
            </a:r>
          </a:p>
          <a:p>
            <a:pPr>
              <a:lnSpc>
                <a:spcPct val="150000"/>
              </a:lnSpc>
            </a:pPr>
            <a:r>
              <a:rPr sz="2400" dirty="0" err="1"/>
              <a:t>Labour</a:t>
            </a:r>
            <a:r>
              <a:rPr sz="2400" dirty="0"/>
              <a:t> risk beyond Tier-1 suppliers</a:t>
            </a:r>
          </a:p>
          <a:p>
            <a:pPr>
              <a:lnSpc>
                <a:spcPct val="150000"/>
              </a:lnSpc>
            </a:pPr>
            <a:r>
              <a:rPr sz="2400" dirty="0"/>
              <a:t>Enforcement capacity uneven</a:t>
            </a:r>
          </a:p>
          <a:p>
            <a:pPr>
              <a:lnSpc>
                <a:spcPct val="150000"/>
              </a:lnSpc>
            </a:pPr>
            <a:r>
              <a:rPr sz="2400" dirty="0"/>
              <a:t>Private governance fills gaps</a:t>
            </a:r>
          </a:p>
          <a:p>
            <a:pPr>
              <a:lnSpc>
                <a:spcPct val="150000"/>
              </a:lnSpc>
            </a:pPr>
            <a:r>
              <a:rPr sz="2400" dirty="0"/>
              <a:t>Resilience requires redundancy</a:t>
            </a:r>
          </a:p>
          <a:p>
            <a:pPr>
              <a:lnSpc>
                <a:spcPct val="150000"/>
              </a:lnSpc>
            </a:pPr>
            <a:r>
              <a:rPr sz="2400" dirty="0"/>
              <a:t>Sustainability is operational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Asia Is Not One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sz="2800" dirty="0"/>
              <a:t>Asia spans developed and developing economies</a:t>
            </a:r>
          </a:p>
          <a:p>
            <a:pPr>
              <a:lnSpc>
                <a:spcPct val="150000"/>
              </a:lnSpc>
            </a:pPr>
            <a:r>
              <a:rPr sz="2800" dirty="0"/>
              <a:t>Ownership structures vary widely across markets</a:t>
            </a:r>
          </a:p>
          <a:p>
            <a:pPr>
              <a:lnSpc>
                <a:spcPct val="150000"/>
              </a:lnSpc>
            </a:pPr>
            <a:r>
              <a:rPr sz="2800" dirty="0"/>
              <a:t>Regulatory capacity and enforcement differ sharply</a:t>
            </a:r>
          </a:p>
          <a:p>
            <a:pPr>
              <a:lnSpc>
                <a:spcPct val="150000"/>
              </a:lnSpc>
            </a:pPr>
            <a:r>
              <a:rPr sz="2800" dirty="0"/>
              <a:t>Cultural norms shape governance and engagement</a:t>
            </a:r>
          </a:p>
          <a:p>
            <a:pPr>
              <a:lnSpc>
                <a:spcPct val="150000"/>
              </a:lnSpc>
            </a:pPr>
            <a:r>
              <a:rPr sz="2800" dirty="0"/>
              <a:t>Homogeneous ESG assumptions lead to mispricing</a:t>
            </a:r>
          </a:p>
          <a:p>
            <a:pPr>
              <a:lnSpc>
                <a:spcPct val="150000"/>
              </a:lnSpc>
            </a:pPr>
            <a:r>
              <a:rPr sz="2800" dirty="0"/>
              <a:t>Market-by-market judgement is essential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Case Insight: China and Policy–Market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Capital markets serve national priorities</a:t>
            </a:r>
          </a:p>
          <a:p>
            <a:pPr>
              <a:lnSpc>
                <a:spcPct val="150000"/>
              </a:lnSpc>
            </a:pPr>
            <a:r>
              <a:rPr sz="2400" dirty="0"/>
              <a:t>Policy clarity </a:t>
            </a:r>
            <a:r>
              <a:rPr sz="2400" dirty="0" err="1"/>
              <a:t>mobilises</a:t>
            </a:r>
            <a:r>
              <a:rPr sz="2400" dirty="0"/>
              <a:t> capital rapidly</a:t>
            </a:r>
          </a:p>
          <a:p>
            <a:pPr>
              <a:lnSpc>
                <a:spcPct val="150000"/>
              </a:lnSpc>
            </a:pPr>
            <a:r>
              <a:rPr sz="2400" dirty="0"/>
              <a:t>Over-intervention damages confidence</a:t>
            </a:r>
          </a:p>
          <a:p>
            <a:pPr>
              <a:lnSpc>
                <a:spcPct val="150000"/>
              </a:lnSpc>
            </a:pPr>
            <a:r>
              <a:rPr sz="2400" dirty="0"/>
              <a:t>Sustainability improves with alignment</a:t>
            </a:r>
          </a:p>
          <a:p>
            <a:pPr>
              <a:lnSpc>
                <a:spcPct val="150000"/>
              </a:lnSpc>
            </a:pPr>
            <a:r>
              <a:rPr sz="2400" dirty="0"/>
              <a:t>Governance remains uneven</a:t>
            </a:r>
          </a:p>
          <a:p>
            <a:pPr>
              <a:lnSpc>
                <a:spcPct val="150000"/>
              </a:lnSpc>
            </a:pPr>
            <a:r>
              <a:rPr sz="2400" dirty="0"/>
              <a:t>Lessons extend beyond China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What Simulations Reveal About Decision-Making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Stakeholders face conflicting incentives</a:t>
            </a:r>
          </a:p>
          <a:p>
            <a:pPr>
              <a:lnSpc>
                <a:spcPct val="150000"/>
              </a:lnSpc>
            </a:pPr>
            <a:r>
              <a:rPr sz="2400" dirty="0"/>
              <a:t>Power asymmetry shapes outcomes</a:t>
            </a:r>
          </a:p>
          <a:p>
            <a:pPr>
              <a:lnSpc>
                <a:spcPct val="150000"/>
              </a:lnSpc>
            </a:pPr>
            <a:r>
              <a:rPr sz="2400" dirty="0"/>
              <a:t>Dialogue often outweighs authority</a:t>
            </a:r>
          </a:p>
          <a:p>
            <a:pPr>
              <a:lnSpc>
                <a:spcPct val="150000"/>
              </a:lnSpc>
            </a:pPr>
            <a:r>
              <a:rPr sz="2400" dirty="0"/>
              <a:t>Time pressure exposes trade-offs</a:t>
            </a:r>
          </a:p>
          <a:p>
            <a:pPr>
              <a:lnSpc>
                <a:spcPct val="150000"/>
              </a:lnSpc>
            </a:pPr>
            <a:r>
              <a:rPr sz="2400" dirty="0"/>
              <a:t>Preparedness determines response quality</a:t>
            </a:r>
          </a:p>
          <a:p>
            <a:pPr>
              <a:lnSpc>
                <a:spcPct val="150000"/>
              </a:lnSpc>
            </a:pPr>
            <a:r>
              <a:rPr sz="2400" dirty="0"/>
              <a:t>Simulations build judgement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What This Book Ultimately Argues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Sustainability outcomes are institution-driven</a:t>
            </a:r>
          </a:p>
          <a:p>
            <a:pPr>
              <a:lnSpc>
                <a:spcPct val="150000"/>
              </a:lnSpc>
            </a:pPr>
            <a:r>
              <a:rPr sz="2400" dirty="0"/>
              <a:t>ESG is inseparable from strategy</a:t>
            </a:r>
          </a:p>
          <a:p>
            <a:pPr>
              <a:lnSpc>
                <a:spcPct val="150000"/>
              </a:lnSpc>
            </a:pPr>
            <a:r>
              <a:rPr sz="2400" dirty="0"/>
              <a:t>Hybrid state–market systems dominate Asia</a:t>
            </a:r>
          </a:p>
          <a:p>
            <a:pPr>
              <a:lnSpc>
                <a:spcPct val="150000"/>
              </a:lnSpc>
            </a:pPr>
            <a:r>
              <a:rPr sz="2400" dirty="0"/>
              <a:t>Global frameworks guide but do not decide</a:t>
            </a:r>
          </a:p>
          <a:p>
            <a:pPr>
              <a:lnSpc>
                <a:spcPct val="150000"/>
              </a:lnSpc>
            </a:pPr>
            <a:r>
              <a:rPr sz="2400" dirty="0"/>
              <a:t>Judgement beats compliance</a:t>
            </a:r>
          </a:p>
          <a:p>
            <a:pPr>
              <a:lnSpc>
                <a:spcPct val="150000"/>
              </a:lnSpc>
            </a:pPr>
            <a:r>
              <a:rPr sz="2400" dirty="0"/>
              <a:t>Asia requires a different mental model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What Corporate Leaders Should Do Differently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Treat sustainability as strategic</a:t>
            </a:r>
          </a:p>
          <a:p>
            <a:pPr>
              <a:lnSpc>
                <a:spcPct val="150000"/>
              </a:lnSpc>
            </a:pPr>
            <a:r>
              <a:rPr sz="2400" dirty="0"/>
              <a:t>Align ESG with governance reality</a:t>
            </a:r>
          </a:p>
          <a:p>
            <a:pPr>
              <a:lnSpc>
                <a:spcPct val="150000"/>
              </a:lnSpc>
            </a:pPr>
            <a:r>
              <a:rPr sz="2400" dirty="0"/>
              <a:t>Invest in execution capability</a:t>
            </a:r>
          </a:p>
          <a:p>
            <a:pPr>
              <a:lnSpc>
                <a:spcPct val="150000"/>
              </a:lnSpc>
            </a:pPr>
            <a:r>
              <a:rPr sz="2400" dirty="0"/>
              <a:t>Anticipate policy direction</a:t>
            </a:r>
          </a:p>
          <a:p>
            <a:pPr>
              <a:lnSpc>
                <a:spcPct val="150000"/>
              </a:lnSpc>
            </a:pPr>
            <a:r>
              <a:rPr sz="2400" dirty="0"/>
              <a:t>Build operational resilience</a:t>
            </a:r>
          </a:p>
          <a:p>
            <a:pPr>
              <a:lnSpc>
                <a:spcPct val="150000"/>
              </a:lnSpc>
            </a:pPr>
            <a:r>
              <a:rPr sz="2400" dirty="0"/>
              <a:t>Communicate credibly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What Boards Should Do Differently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Own sustainability risks explicitly</a:t>
            </a:r>
          </a:p>
          <a:p>
            <a:pPr>
              <a:lnSpc>
                <a:spcPct val="150000"/>
              </a:lnSpc>
            </a:pPr>
            <a:r>
              <a:rPr sz="2400" dirty="0"/>
              <a:t>Integrate ESG into strategy</a:t>
            </a:r>
          </a:p>
          <a:p>
            <a:pPr>
              <a:lnSpc>
                <a:spcPct val="150000"/>
              </a:lnSpc>
            </a:pPr>
            <a:r>
              <a:rPr sz="2400" dirty="0"/>
              <a:t>Ensure board expertise and influence</a:t>
            </a:r>
          </a:p>
          <a:p>
            <a:pPr>
              <a:lnSpc>
                <a:spcPct val="150000"/>
              </a:lnSpc>
            </a:pPr>
            <a:r>
              <a:rPr sz="2400" dirty="0"/>
              <a:t>Challenge execution not rhetoric</a:t>
            </a:r>
          </a:p>
          <a:p>
            <a:pPr>
              <a:lnSpc>
                <a:spcPct val="150000"/>
              </a:lnSpc>
            </a:pPr>
            <a:r>
              <a:rPr sz="2400" dirty="0"/>
              <a:t>Align incentives</a:t>
            </a:r>
          </a:p>
          <a:p>
            <a:pPr>
              <a:lnSpc>
                <a:spcPct val="150000"/>
              </a:lnSpc>
            </a:pPr>
            <a:r>
              <a:rPr sz="2400" dirty="0" err="1"/>
              <a:t>Recognise</a:t>
            </a:r>
            <a:r>
              <a:rPr sz="2400" dirty="0"/>
              <a:t> fiduciary duty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What Investors Should Do Differently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Focus on governance quality</a:t>
            </a:r>
          </a:p>
          <a:p>
            <a:pPr>
              <a:lnSpc>
                <a:spcPct val="150000"/>
              </a:lnSpc>
            </a:pPr>
            <a:r>
              <a:rPr sz="2400" dirty="0"/>
              <a:t>Engage privately and patiently</a:t>
            </a:r>
          </a:p>
          <a:p>
            <a:pPr>
              <a:lnSpc>
                <a:spcPct val="150000"/>
              </a:lnSpc>
            </a:pPr>
            <a:r>
              <a:rPr sz="2400" dirty="0"/>
              <a:t>Adapt stewardship tactics</a:t>
            </a:r>
          </a:p>
          <a:p>
            <a:pPr>
              <a:lnSpc>
                <a:spcPct val="150000"/>
              </a:lnSpc>
            </a:pPr>
            <a:r>
              <a:rPr sz="2400" dirty="0"/>
              <a:t>Look beyond ESG scores</a:t>
            </a:r>
          </a:p>
          <a:p>
            <a:pPr>
              <a:lnSpc>
                <a:spcPct val="150000"/>
              </a:lnSpc>
            </a:pPr>
            <a:r>
              <a:rPr sz="2400" dirty="0"/>
              <a:t>Price regulatory risk</a:t>
            </a:r>
          </a:p>
          <a:p>
            <a:pPr>
              <a:lnSpc>
                <a:spcPct val="150000"/>
              </a:lnSpc>
            </a:pPr>
            <a:r>
              <a:rPr sz="2400" dirty="0"/>
              <a:t>Reward execution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What Regulators Should Consider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Policy alignment accelerates transitions</a:t>
            </a:r>
          </a:p>
          <a:p>
            <a:pPr>
              <a:lnSpc>
                <a:spcPct val="150000"/>
              </a:lnSpc>
            </a:pPr>
            <a:r>
              <a:rPr sz="2400" dirty="0"/>
              <a:t>Predictability builds confidence</a:t>
            </a:r>
          </a:p>
          <a:p>
            <a:pPr>
              <a:lnSpc>
                <a:spcPct val="150000"/>
              </a:lnSpc>
            </a:pPr>
            <a:r>
              <a:rPr sz="2400" dirty="0"/>
              <a:t>Overreach undermines markets</a:t>
            </a:r>
          </a:p>
          <a:p>
            <a:pPr>
              <a:lnSpc>
                <a:spcPct val="150000"/>
              </a:lnSpc>
            </a:pPr>
            <a:r>
              <a:rPr sz="2400" dirty="0"/>
              <a:t>Enforcement capacity matters</a:t>
            </a:r>
          </a:p>
          <a:p>
            <a:pPr>
              <a:lnSpc>
                <a:spcPct val="150000"/>
              </a:lnSpc>
            </a:pPr>
            <a:r>
              <a:rPr sz="2400" dirty="0"/>
              <a:t>Capital markets need stable rules</a:t>
            </a:r>
          </a:p>
          <a:p>
            <a:pPr>
              <a:lnSpc>
                <a:spcPct val="150000"/>
              </a:lnSpc>
            </a:pPr>
            <a:r>
              <a:rPr sz="2400" dirty="0"/>
              <a:t>China offers lessons not templates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A Practical Decision Checklist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Who holds decision power</a:t>
            </a:r>
            <a:r>
              <a:rPr lang="en-GB" sz="2400" dirty="0"/>
              <a:t>?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What incentives dominate</a:t>
            </a:r>
            <a:r>
              <a:rPr lang="en-GB" sz="2400" dirty="0"/>
              <a:t>?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Where execution binds</a:t>
            </a:r>
            <a:r>
              <a:rPr lang="en-GB" sz="2400" dirty="0"/>
              <a:t>?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How predictable is regulation</a:t>
            </a:r>
            <a:r>
              <a:rPr lang="en-GB" sz="2400" dirty="0"/>
              <a:t>?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What risks are hidden</a:t>
            </a:r>
            <a:r>
              <a:rPr lang="en-GB" sz="2400" dirty="0"/>
              <a:t>?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What trade-offs are unavoidable</a:t>
            </a:r>
            <a:r>
              <a:rPr lang="en-GB" sz="2400" dirty="0"/>
              <a:t>?</a:t>
            </a:r>
            <a:endParaRPr sz="24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Why Asia Matters for the Future of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Asia will shape global outcomes</a:t>
            </a:r>
          </a:p>
          <a:p>
            <a:pPr>
              <a:lnSpc>
                <a:spcPct val="150000"/>
              </a:lnSpc>
            </a:pPr>
            <a:r>
              <a:rPr sz="2400" dirty="0"/>
              <a:t>Supply chains are Asia-centric</a:t>
            </a:r>
          </a:p>
          <a:p>
            <a:pPr>
              <a:lnSpc>
                <a:spcPct val="150000"/>
              </a:lnSpc>
            </a:pPr>
            <a:r>
              <a:rPr sz="2400" dirty="0"/>
              <a:t>Asian models influence globally</a:t>
            </a:r>
          </a:p>
          <a:p>
            <a:pPr>
              <a:lnSpc>
                <a:spcPct val="150000"/>
              </a:lnSpc>
            </a:pPr>
            <a:r>
              <a:rPr sz="2400" dirty="0"/>
              <a:t>Engagement beats prescription</a:t>
            </a:r>
          </a:p>
          <a:p>
            <a:pPr>
              <a:lnSpc>
                <a:spcPct val="150000"/>
              </a:lnSpc>
            </a:pPr>
            <a:r>
              <a:rPr sz="2400" dirty="0"/>
              <a:t>Contextual fluency creates value</a:t>
            </a:r>
          </a:p>
          <a:p>
            <a:pPr>
              <a:lnSpc>
                <a:spcPct val="150000"/>
              </a:lnSpc>
            </a:pPr>
            <a:r>
              <a:rPr sz="2400" dirty="0"/>
              <a:t>Patience is rewarded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Final Takeaways for Leaders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Sustainability is a leadership challenge</a:t>
            </a:r>
          </a:p>
          <a:p>
            <a:pPr>
              <a:lnSpc>
                <a:spcPct val="150000"/>
              </a:lnSpc>
            </a:pPr>
            <a:r>
              <a:rPr sz="2400" dirty="0"/>
              <a:t>Governance enables progress</a:t>
            </a:r>
          </a:p>
          <a:p>
            <a:pPr>
              <a:lnSpc>
                <a:spcPct val="150000"/>
              </a:lnSpc>
            </a:pPr>
            <a:r>
              <a:rPr sz="2400" dirty="0"/>
              <a:t>Execution beats aspiration</a:t>
            </a:r>
          </a:p>
          <a:p>
            <a:pPr>
              <a:lnSpc>
                <a:spcPct val="150000"/>
              </a:lnSpc>
            </a:pPr>
            <a:r>
              <a:rPr sz="2400" dirty="0"/>
              <a:t>Context determines outcomes</a:t>
            </a:r>
          </a:p>
          <a:p>
            <a:pPr>
              <a:lnSpc>
                <a:spcPct val="150000"/>
              </a:lnSpc>
            </a:pPr>
            <a:r>
              <a:rPr sz="2400" dirty="0"/>
              <a:t>Better judgement creates value</a:t>
            </a:r>
          </a:p>
          <a:p>
            <a:pPr>
              <a:lnSpc>
                <a:spcPct val="150000"/>
              </a:lnSpc>
            </a:pPr>
            <a:r>
              <a:rPr sz="2400" dirty="0"/>
              <a:t>Asia offers global lessons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Core Sustainability Tensions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800" dirty="0"/>
              <a:t>State objectives versus market discipline</a:t>
            </a:r>
          </a:p>
          <a:p>
            <a:pPr>
              <a:lnSpc>
                <a:spcPct val="150000"/>
              </a:lnSpc>
            </a:pPr>
            <a:r>
              <a:rPr sz="2800" dirty="0"/>
              <a:t>Long-term strategy versus short-term expectations</a:t>
            </a:r>
          </a:p>
          <a:p>
            <a:pPr>
              <a:lnSpc>
                <a:spcPct val="150000"/>
              </a:lnSpc>
            </a:pPr>
            <a:r>
              <a:rPr sz="2800" dirty="0"/>
              <a:t>Control stability versus minority protection</a:t>
            </a:r>
          </a:p>
          <a:p>
            <a:pPr>
              <a:lnSpc>
                <a:spcPct val="150000"/>
              </a:lnSpc>
            </a:pPr>
            <a:r>
              <a:rPr sz="2800" dirty="0"/>
              <a:t>Global standards versus local realities</a:t>
            </a:r>
          </a:p>
          <a:p>
            <a:pPr>
              <a:lnSpc>
                <a:spcPct val="150000"/>
              </a:lnSpc>
            </a:pPr>
            <a:r>
              <a:rPr sz="2800" dirty="0"/>
              <a:t>Rapid growth versus institutional capacity</a:t>
            </a:r>
          </a:p>
          <a:p>
            <a:pPr>
              <a:lnSpc>
                <a:spcPct val="150000"/>
              </a:lnSpc>
            </a:pPr>
            <a:r>
              <a:rPr sz="2800" dirty="0"/>
              <a:t>These tensions are structural, not temporary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Closing Thought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87317"/>
            <a:ext cx="8229600" cy="10833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sz="2800" dirty="0">
                <a:solidFill>
                  <a:srgbClr val="FF0000"/>
                </a:solidFill>
              </a:rPr>
              <a:t>In Asia, sustainability success depends less on promises and more on delivery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Sustainability Outcomes in Asia Are Power-Driven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sz="2800" dirty="0"/>
              <a:t>Sustainability outcomes are shaped by who holds power</a:t>
            </a:r>
          </a:p>
          <a:p>
            <a:r>
              <a:rPr sz="2800" dirty="0"/>
              <a:t>Governments and controlling shareholders play central roles</a:t>
            </a:r>
          </a:p>
          <a:p>
            <a:r>
              <a:rPr sz="2800" dirty="0"/>
              <a:t>Capital markets are not always the primary disciplinarian</a:t>
            </a:r>
          </a:p>
          <a:p>
            <a:r>
              <a:rPr sz="2800" dirty="0"/>
              <a:t>Informal institutions matter as much as formal rules</a:t>
            </a:r>
          </a:p>
          <a:p>
            <a:r>
              <a:rPr sz="2800" dirty="0"/>
              <a:t>Alignment among powerful actors drives progress</a:t>
            </a:r>
          </a:p>
          <a:p>
            <a:r>
              <a:rPr sz="2800" dirty="0"/>
              <a:t>Power dynamics must be understood explicitly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The Central Role of the State in Asian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sz="2600" dirty="0"/>
              <a:t>Developmental-state legacies remain influential</a:t>
            </a:r>
          </a:p>
          <a:p>
            <a:pPr>
              <a:lnSpc>
                <a:spcPct val="200000"/>
              </a:lnSpc>
            </a:pPr>
            <a:r>
              <a:rPr sz="2600" dirty="0"/>
              <a:t>Regulation and policy guide market outcomes</a:t>
            </a:r>
          </a:p>
          <a:p>
            <a:pPr>
              <a:lnSpc>
                <a:spcPct val="200000"/>
              </a:lnSpc>
            </a:pPr>
            <a:r>
              <a:rPr sz="2600" dirty="0"/>
              <a:t>Sustainability priorities often follow national agendas</a:t>
            </a:r>
          </a:p>
          <a:p>
            <a:pPr>
              <a:lnSpc>
                <a:spcPct val="200000"/>
              </a:lnSpc>
            </a:pPr>
            <a:r>
              <a:rPr sz="2600" dirty="0"/>
              <a:t>Alignment can accelerate change at scale</a:t>
            </a:r>
          </a:p>
          <a:p>
            <a:pPr>
              <a:lnSpc>
                <a:spcPct val="200000"/>
              </a:lnSpc>
            </a:pPr>
            <a:r>
              <a:rPr sz="2600" dirty="0"/>
              <a:t>Intervention can also distort incentives</a:t>
            </a:r>
          </a:p>
          <a:p>
            <a:pPr>
              <a:lnSpc>
                <a:spcPct val="200000"/>
              </a:lnSpc>
            </a:pPr>
            <a:r>
              <a:rPr sz="2600" dirty="0"/>
              <a:t>Policy alignment risk must be assessed</a:t>
            </a:r>
            <a:endParaRPr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Corporate Ownership Structures Shape ESG </a:t>
            </a:r>
            <a:r>
              <a:rPr sz="3600" dirty="0" err="1"/>
              <a:t>Behaviour</a:t>
            </a:r>
            <a:endParaRPr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2800" dirty="0"/>
              <a:t>Family-controlled firms dominate many markets</a:t>
            </a:r>
          </a:p>
          <a:p>
            <a:pPr>
              <a:lnSpc>
                <a:spcPct val="150000"/>
              </a:lnSpc>
            </a:pPr>
            <a:r>
              <a:rPr sz="2800" dirty="0"/>
              <a:t>Conglomerates enable scale but limit accountability</a:t>
            </a:r>
          </a:p>
          <a:p>
            <a:pPr>
              <a:lnSpc>
                <a:spcPct val="150000"/>
              </a:lnSpc>
            </a:pPr>
            <a:r>
              <a:rPr sz="2800" dirty="0"/>
              <a:t>State influence creates dual objectives</a:t>
            </a:r>
          </a:p>
          <a:p>
            <a:pPr>
              <a:lnSpc>
                <a:spcPct val="150000"/>
              </a:lnSpc>
            </a:pPr>
            <a:r>
              <a:rPr sz="2800" dirty="0"/>
              <a:t>Ownership affects board independence</a:t>
            </a:r>
          </a:p>
          <a:p>
            <a:pPr>
              <a:lnSpc>
                <a:spcPct val="150000"/>
              </a:lnSpc>
            </a:pPr>
            <a:r>
              <a:rPr sz="2800" dirty="0"/>
              <a:t>Engagement must target ultimate controllers</a:t>
            </a:r>
          </a:p>
          <a:p>
            <a:pPr>
              <a:lnSpc>
                <a:spcPct val="150000"/>
              </a:lnSpc>
            </a:pPr>
            <a:r>
              <a:rPr sz="2800" dirty="0"/>
              <a:t>Governance structure drives ESG execution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Investors in Asia Are Not a Monolithic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sz="2400" dirty="0"/>
              <a:t>Domestic and foreign investors have different incentives</a:t>
            </a:r>
          </a:p>
          <a:p>
            <a:pPr>
              <a:lnSpc>
                <a:spcPct val="150000"/>
              </a:lnSpc>
            </a:pPr>
            <a:r>
              <a:rPr sz="2400" dirty="0"/>
              <a:t>Pension funds balance returns and development goals</a:t>
            </a:r>
          </a:p>
          <a:p>
            <a:pPr>
              <a:lnSpc>
                <a:spcPct val="150000"/>
              </a:lnSpc>
            </a:pPr>
            <a:r>
              <a:rPr sz="2400" dirty="0"/>
              <a:t>Foreign investors </a:t>
            </a:r>
            <a:r>
              <a:rPr sz="2400" dirty="0" err="1"/>
              <a:t>prioritise</a:t>
            </a:r>
            <a:r>
              <a:rPr sz="2400" dirty="0"/>
              <a:t> governance protections</a:t>
            </a:r>
          </a:p>
          <a:p>
            <a:pPr>
              <a:lnSpc>
                <a:spcPct val="150000"/>
              </a:lnSpc>
            </a:pPr>
            <a:r>
              <a:rPr sz="2400" dirty="0"/>
              <a:t>Retail investors play a larger role in some markets</a:t>
            </a:r>
          </a:p>
          <a:p>
            <a:pPr>
              <a:lnSpc>
                <a:spcPct val="150000"/>
              </a:lnSpc>
            </a:pPr>
            <a:r>
              <a:rPr sz="2400" dirty="0"/>
              <a:t>Coordination affects stewardship impact</a:t>
            </a:r>
          </a:p>
          <a:p>
            <a:pPr>
              <a:lnSpc>
                <a:spcPct val="150000"/>
              </a:lnSpc>
            </a:pPr>
            <a:r>
              <a:rPr sz="2400" dirty="0"/>
              <a:t>Investor influence varies widely by market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600" dirty="0"/>
              <a:t>Regulators as Market Shapers, Not Just Rule Enforcers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sz="2400" dirty="0"/>
              <a:t>Regulators design markets, not just enforce rules</a:t>
            </a:r>
          </a:p>
          <a:p>
            <a:pPr>
              <a:lnSpc>
                <a:spcPct val="200000"/>
              </a:lnSpc>
            </a:pPr>
            <a:r>
              <a:rPr sz="2400" dirty="0"/>
              <a:t>Objectives include stability and growth</a:t>
            </a:r>
          </a:p>
          <a:p>
            <a:pPr>
              <a:lnSpc>
                <a:spcPct val="200000"/>
              </a:lnSpc>
            </a:pPr>
            <a:r>
              <a:rPr sz="2400" dirty="0"/>
              <a:t>Enforcement capacity varies widely</a:t>
            </a:r>
          </a:p>
          <a:p>
            <a:pPr>
              <a:lnSpc>
                <a:spcPct val="200000"/>
              </a:lnSpc>
            </a:pPr>
            <a:r>
              <a:rPr sz="2400" dirty="0"/>
              <a:t>Sustainability regulation often sets direction</a:t>
            </a:r>
          </a:p>
          <a:p>
            <a:pPr>
              <a:lnSpc>
                <a:spcPct val="200000"/>
              </a:lnSpc>
            </a:pPr>
            <a:r>
              <a:rPr sz="2400" dirty="0"/>
              <a:t>Sudden shifts undermine confidence</a:t>
            </a:r>
          </a:p>
          <a:p>
            <a:pPr>
              <a:lnSpc>
                <a:spcPct val="200000"/>
              </a:lnSpc>
            </a:pPr>
            <a:r>
              <a:rPr sz="2400" dirty="0"/>
              <a:t>Predictability is critical for long-term capital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1441</Words>
  <Application>Microsoft Office PowerPoint</Application>
  <PresentationFormat>On-screen Show (4:3)</PresentationFormat>
  <Paragraphs>271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Arial</vt:lpstr>
      <vt:lpstr>Calibri</vt:lpstr>
      <vt:lpstr>Office Theme</vt:lpstr>
      <vt:lpstr>Navigating Sustainability in Asia</vt:lpstr>
      <vt:lpstr>Why Asia Matters for Sustainability and Capital Markets</vt:lpstr>
      <vt:lpstr>Asia Is Not One Market</vt:lpstr>
      <vt:lpstr>Core Sustainability Tensions in Asia</vt:lpstr>
      <vt:lpstr>Sustainability Outcomes in Asia Are Power-Driven</vt:lpstr>
      <vt:lpstr>The Central Role of the State in Asian Markets</vt:lpstr>
      <vt:lpstr>Corporate Ownership Structures Shape ESG Behaviour</vt:lpstr>
      <vt:lpstr>Investors in Asia Are Not a Monolithic Group</vt:lpstr>
      <vt:lpstr>Regulators as Market Shapers, Not Just Rule Enforcers</vt:lpstr>
      <vt:lpstr>Institutions Matter More Than Intentions</vt:lpstr>
      <vt:lpstr>Environmental Issues in Asia Are Primarily Operational Risks</vt:lpstr>
      <vt:lpstr>Carbon Reduction Is Necessary but Not Sufficient</vt:lpstr>
      <vt:lpstr>Social Risks Are Often Hidden in Supply Chains</vt:lpstr>
      <vt:lpstr>Why Social Issues Escalate Quickly in Asia</vt:lpstr>
      <vt:lpstr>Governance Is the Binding Constraint for ESG</vt:lpstr>
      <vt:lpstr>Why Disclosure Alone Does Not Solve ESG Problems</vt:lpstr>
      <vt:lpstr>ESG Performance Reflects Capability, Not Just Commitment</vt:lpstr>
      <vt:lpstr>How Investors Actually Assess ESG Risk in Asia</vt:lpstr>
      <vt:lpstr>Stewardship in Asia Looks Different from the West</vt:lpstr>
      <vt:lpstr>When Shareholder Activism Works and When It Fails</vt:lpstr>
      <vt:lpstr>Boards in Asia Operate Under Distinct Constraints</vt:lpstr>
      <vt:lpstr>The Board’s Role in Sustainability Oversight</vt:lpstr>
      <vt:lpstr>Case Insight: SK hynix and Stewardship-Driven Change</vt:lpstr>
      <vt:lpstr>Case Insight: Chaebol Governance Trade-Offs</vt:lpstr>
      <vt:lpstr>Managing Regulatory and Policy Risk</vt:lpstr>
      <vt:lpstr>Why Case-Based Learning Matters in Asia</vt:lpstr>
      <vt:lpstr>Case Insight: BYD and Sustainability as Strategy</vt:lpstr>
      <vt:lpstr>Case Insight: TSMC and Systemic Resilience</vt:lpstr>
      <vt:lpstr>Case Insight: ASEAN Supply Chains and Hidden Risk</vt:lpstr>
      <vt:lpstr>Case Insight: China and Policy–Market Alignment</vt:lpstr>
      <vt:lpstr>What Simulations Reveal About Decision-Making</vt:lpstr>
      <vt:lpstr>What This Book Ultimately Argues</vt:lpstr>
      <vt:lpstr>What Corporate Leaders Should Do Differently</vt:lpstr>
      <vt:lpstr>What Boards Should Do Differently</vt:lpstr>
      <vt:lpstr>What Investors Should Do Differently</vt:lpstr>
      <vt:lpstr>What Regulators Should Consider</vt:lpstr>
      <vt:lpstr>A Practical Decision Checklist</vt:lpstr>
      <vt:lpstr>Why Asia Matters for the Future of Sustainability</vt:lpstr>
      <vt:lpstr>Final Takeaways for Leaders</vt:lpstr>
      <vt:lpstr>Closing Thought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2026-01-09T01:26:12Z</dcterms:modified>
  <cp:category/>
</cp:coreProperties>
</file>